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458" r:id="rId2"/>
    <p:sldId id="446" r:id="rId3"/>
    <p:sldId id="466" r:id="rId4"/>
    <p:sldId id="454" r:id="rId5"/>
    <p:sldId id="441" r:id="rId6"/>
    <p:sldId id="431" r:id="rId7"/>
    <p:sldId id="407" r:id="rId8"/>
    <p:sldId id="408" r:id="rId9"/>
    <p:sldId id="433" r:id="rId10"/>
    <p:sldId id="465" r:id="rId11"/>
    <p:sldId id="439" r:id="rId12"/>
    <p:sldId id="450" r:id="rId13"/>
    <p:sldId id="432" r:id="rId14"/>
    <p:sldId id="437" r:id="rId15"/>
    <p:sldId id="462" r:id="rId16"/>
    <p:sldId id="453" r:id="rId17"/>
    <p:sldId id="452" r:id="rId18"/>
    <p:sldId id="455" r:id="rId19"/>
    <p:sldId id="449" r:id="rId20"/>
    <p:sldId id="456" r:id="rId21"/>
    <p:sldId id="459" r:id="rId22"/>
    <p:sldId id="460" r:id="rId23"/>
    <p:sldId id="464" r:id="rId24"/>
    <p:sldId id="461" r:id="rId25"/>
    <p:sldId id="463" r:id="rId26"/>
    <p:sldId id="451" r:id="rId27"/>
    <p:sldId id="417" r:id="rId28"/>
    <p:sldId id="438" r:id="rId29"/>
    <p:sldId id="457" r:id="rId30"/>
    <p:sldId id="440" r:id="rId31"/>
    <p:sldId id="447" r:id="rId32"/>
    <p:sldId id="448" r:id="rId33"/>
    <p:sldId id="442" r:id="rId34"/>
    <p:sldId id="443" r:id="rId35"/>
    <p:sldId id="444" r:id="rId36"/>
    <p:sldId id="445" r:id="rId37"/>
    <p:sldId id="436" r:id="rId38"/>
    <p:sldId id="423" r:id="rId39"/>
    <p:sldId id="412" r:id="rId40"/>
    <p:sldId id="425" r:id="rId41"/>
    <p:sldId id="424" r:id="rId42"/>
    <p:sldId id="422" r:id="rId43"/>
    <p:sldId id="420" r:id="rId44"/>
    <p:sldId id="413" r:id="rId45"/>
    <p:sldId id="418" r:id="rId46"/>
    <p:sldId id="426" r:id="rId47"/>
    <p:sldId id="434" r:id="rId48"/>
    <p:sldId id="409" r:id="rId49"/>
    <p:sldId id="410" r:id="rId50"/>
    <p:sldId id="411" r:id="rId51"/>
    <p:sldId id="41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tables" id="{452AD452-7B7B-49C5-A67B-9EA1184F2A06}">
          <p14:sldIdLst>
            <p14:sldId id="458"/>
            <p14:sldId id="446"/>
            <p14:sldId id="466"/>
            <p14:sldId id="454"/>
            <p14:sldId id="441"/>
          </p14:sldIdLst>
        </p14:section>
        <p14:section name="old tables" id="{275F2365-2C48-4ED9-8741-A4584094205B}">
          <p14:sldIdLst>
            <p14:sldId id="431"/>
            <p14:sldId id="407"/>
            <p14:sldId id="408"/>
            <p14:sldId id="433"/>
          </p14:sldIdLst>
        </p14:section>
        <p14:section name="curves" id="{EBF63F1F-359F-4B08-A661-AC7D1EE8FB7D}">
          <p14:sldIdLst>
            <p14:sldId id="465"/>
            <p14:sldId id="439"/>
            <p14:sldId id="450"/>
            <p14:sldId id="432"/>
            <p14:sldId id="437"/>
            <p14:sldId id="462"/>
            <p14:sldId id="453"/>
            <p14:sldId id="452"/>
            <p14:sldId id="455"/>
            <p14:sldId id="449"/>
            <p14:sldId id="456"/>
            <p14:sldId id="459"/>
            <p14:sldId id="460"/>
            <p14:sldId id="464"/>
            <p14:sldId id="461"/>
            <p14:sldId id="463"/>
            <p14:sldId id="451"/>
            <p14:sldId id="417"/>
            <p14:sldId id="438"/>
            <p14:sldId id="457"/>
            <p14:sldId id="440"/>
            <p14:sldId id="447"/>
            <p14:sldId id="448"/>
            <p14:sldId id="442"/>
            <p14:sldId id="443"/>
            <p14:sldId id="444"/>
            <p14:sldId id="445"/>
            <p14:sldId id="436"/>
            <p14:sldId id="423"/>
            <p14:sldId id="412"/>
            <p14:sldId id="425"/>
            <p14:sldId id="424"/>
            <p14:sldId id="422"/>
            <p14:sldId id="420"/>
            <p14:sldId id="413"/>
            <p14:sldId id="418"/>
            <p14:sldId id="426"/>
            <p14:sldId id="434"/>
            <p14:sldId id="409"/>
            <p14:sldId id="410"/>
            <p14:sldId id="411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894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2B3E-5D7D-4429-829D-6F2E6274BEC6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266F6-4C6E-4137-B3CF-0F256F143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6B541E-6C7A-4D8B-B17B-1BF1424BADF8}"/>
              </a:ext>
            </a:extLst>
          </p:cNvPr>
          <p:cNvSpPr txBox="1"/>
          <p:nvPr/>
        </p:nvSpPr>
        <p:spPr>
          <a:xfrm>
            <a:off x="417251" y="481274"/>
            <a:ext cx="788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05/1~2/2021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new10_contra/contra_usa_v2_l1/l2/l3/t1, contra_usa_wd0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new10_contra/vanilla_fusion/baseline_usa_v3_run2, baseline_usa_wd0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3A68AC-2EB6-49D7-AC27-ECD6AD87E921}"/>
              </a:ext>
            </a:extLst>
          </p:cNvPr>
          <p:cNvSpPr txBox="1"/>
          <p:nvPr/>
        </p:nvSpPr>
        <p:spPr>
          <a:xfrm>
            <a:off x="417251" y="1636851"/>
            <a:ext cx="6346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05/3~4/2021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new10_contra/contra_usa_v2_l4,t2,run2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new10_contra/pretrain/src_usa_pretrain_v0, finetune_v0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DFCC29-BC11-4B20-8FBD-A005C4A355D6}"/>
              </a:ext>
            </a:extLst>
          </p:cNvPr>
          <p:cNvSpPr txBox="1"/>
          <p:nvPr/>
        </p:nvSpPr>
        <p:spPr>
          <a:xfrm>
            <a:off x="417251" y="2792428"/>
            <a:ext cx="5038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05/3~4/2021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new10_contra/pretrain/src_usa_finetune_v1</a:t>
            </a:r>
          </a:p>
        </p:txBody>
      </p:sp>
    </p:spTree>
    <p:extLst>
      <p:ext uri="{BB962C8B-B14F-4D97-AF65-F5344CB8AC3E}">
        <p14:creationId xmlns:p14="http://schemas.microsoft.com/office/powerpoint/2010/main" val="365121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090DE3-3248-4F71-8917-C0CE3CAD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93075"/>
            <a:ext cx="6096000" cy="4307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F63D48-97FE-4A45-ABE1-6C0FF854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075"/>
            <a:ext cx="6096000" cy="42581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454A580-6093-456E-B995-3828E7A7A05C}"/>
              </a:ext>
            </a:extLst>
          </p:cNvPr>
          <p:cNvSpPr txBox="1"/>
          <p:nvPr/>
        </p:nvSpPr>
        <p:spPr>
          <a:xfrm>
            <a:off x="259823" y="247646"/>
            <a:ext cx="7157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src_usa_finetune_v0: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configs/pretrain/src_usa_finetune_v0.py (SegFusionV4)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weight_decay=1e-4; load_from=src_usa_pretrain_v0/epoch_32.pth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99A980-0AF4-4D03-B306-3A97AAC1A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732" y="0"/>
            <a:ext cx="3507268" cy="24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57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C8B8B-C9F4-45CD-80F0-95D263EBDE9B}"/>
              </a:ext>
            </a:extLst>
          </p:cNvPr>
          <p:cNvSpPr txBox="1"/>
          <p:nvPr/>
        </p:nvSpPr>
        <p:spPr>
          <a:xfrm>
            <a:off x="2282231" y="2026303"/>
            <a:ext cx="7627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Batch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SegFusionV4; Single2D3DV2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2C866-2B97-481B-84A8-1BA867B63C77}"/>
              </a:ext>
            </a:extLst>
          </p:cNvPr>
          <p:cNvSpPr txBox="1"/>
          <p:nvPr/>
        </p:nvSpPr>
        <p:spPr>
          <a:xfrm>
            <a:off x="1052791" y="3569814"/>
            <a:ext cx="97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weight_decay(1e-2, 1e-4) &amp; batch input(Single2D3D, Single2D3DV2) have a great effect on UNetSCN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62517-AB03-4F18-BDC1-4789E80E1C4B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97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A036D-6F01-4544-A133-7CCA00FC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9"/>
            <a:ext cx="6095702" cy="4229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F1B84-2A06-4515-BAD0-8AF114F8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02" y="2563441"/>
            <a:ext cx="6096298" cy="422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configs/new10_contra/contra_usa_v1.py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920993-EA3C-4A52-B588-A4BEA4D0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49C4E36-409B-4D93-AACC-780263202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06" y="108844"/>
            <a:ext cx="40100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24A6E-CD85-44B5-97E1-7F8C01F3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36"/>
            <a:ext cx="6096215" cy="4227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26F5A6-DEF6-452F-B488-230FAE8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40535"/>
            <a:ext cx="6096215" cy="4240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FBDEA7-30B4-4FA8-B23B-55FDDE31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200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69D335-2B3E-41DA-A18C-85552A5A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878"/>
            <a:ext cx="6096000" cy="4298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95136B-98EE-4345-A1A9-0BE80532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692858" cy="1499898"/>
              </a:xfrm>
              <a:prstGeom prst="rect">
                <a:avLst/>
              </a:prstGeom>
              <a:blipFill>
                <a:blip r:embed="rId3"/>
                <a:stretch>
                  <a:fillRect l="-820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435B009-209F-48DE-8E66-D17A15ACD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48712"/>
            <a:ext cx="6096001" cy="42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82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E2148-14D0-4C10-8F3F-9D0C04BA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768"/>
            <a:ext cx="6096467" cy="4257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68171B-D057-4667-A48A-5AA01FC84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3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9B97C3-ED51-4A1A-BF70-0B047DD6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36" y="2556768"/>
            <a:ext cx="6004264" cy="42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temperature=0.05;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D3A15F-D500-4B77-926F-601CAAF66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2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DC5CE21-53E2-4339-85DD-FF92975D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998"/>
            <a:ext cx="6195246" cy="4304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CDEBED-6E40-450E-8ED6-9F095561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46" y="2597919"/>
            <a:ext cx="5996754" cy="41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178C9-F1A3-4247-A407-F0300FE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181"/>
            <a:ext cx="6096000" cy="4339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C18EA-8F4D-4153-B12D-BA0A54F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26154"/>
            <a:ext cx="6096001" cy="433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wd=0;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24CEFB-FAD4-493A-9F79-CF864B63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154249" cy="1499898"/>
              </a:xfrm>
              <a:prstGeom prst="rect">
                <a:avLst/>
              </a:prstGeom>
              <a:blipFill>
                <a:blip r:embed="rId4"/>
                <a:stretch>
                  <a:fillRect l="-892" t="-2439" r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5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baseline_usa_wd0: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configs/new10_contra/vanilla_fusion/baseline_usa_wd0.py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weight_decay=0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6AC0ED-C8E2-45F8-BD75-2CE668DA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17141" cy="1222899"/>
              </a:xfrm>
              <a:prstGeom prst="rect">
                <a:avLst/>
              </a:prstGeom>
              <a:blipFill>
                <a:blip r:embed="rId2"/>
                <a:stretch>
                  <a:fillRect l="-856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AE79A8-B477-4B3D-8BF8-7243E3A7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381"/>
            <a:ext cx="6098446" cy="4273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87A07-CD2F-4C75-9501-489CE63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52" y="2557843"/>
            <a:ext cx="6098447" cy="4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201366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2d/3d_proj=32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contra_usa_v5_p1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2d/3d_proj=16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C25F1E6-A828-4905-928F-957FDB151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201366"/>
                  </p:ext>
                </p:extLst>
              </p:nvPr>
            </p:nvGraphicFramePr>
            <p:xfrm>
              <a:off x="376562" y="0"/>
              <a:ext cx="8460421" cy="781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2041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335280">
                    <a:tc rowSpan="1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Batch Input for 3D Network</a:t>
                          </a:r>
                          <a:endParaRPr lang="zh-CN" altLang="en-US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6194775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lam=0.01; 3d_proj=None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66.60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128292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47.49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23951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t=0.05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828535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47.44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77969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contra_usa_v2_t2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467483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149983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baseline_usa_v3_run2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45.33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921017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0665549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lam_contra=0.1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59.25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0678627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286960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65.32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82770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contra_usa_v2_l3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65.89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46.62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664224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contra_usa_v2_l4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lam_contra=0.001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65.50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992387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2d/3d_proj=32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contra_usa_v5_p1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2d/3d_proj=16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99D57AD-3A64-4D62-95AC-FDB22B4A5CBC}"/>
              </a:ext>
            </a:extLst>
          </p:cNvPr>
          <p:cNvSpPr txBox="1"/>
          <p:nvPr/>
        </p:nvSpPr>
        <p:spPr>
          <a:xfrm>
            <a:off x="9632273" y="3059668"/>
            <a:ext cx="238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PointContrast 3d aug</a:t>
            </a:r>
            <a:endParaRPr lang="zh-CN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51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3A066F-FF48-4B44-A587-AADDAB7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0804" cy="4283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801F64-2586-43EC-BA30-4E477832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04" y="2511915"/>
            <a:ext cx="6091196" cy="4278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0.03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E2E312-7239-43CB-AD74-8EE52E54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10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DD4554-AC87-42AA-BE5A-717B15EF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65356"/>
            <a:ext cx="6096000" cy="4235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AB11B-1A92-4EFB-BAEA-375B0B3D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53638"/>
            <a:ext cx="6096000" cy="4228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ED704E-3615-4A8E-AE53-A7D62E9FE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1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857AF0-FD40-4DEC-902F-3B0B527D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9597" cy="42570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C6B5FB-682E-47D7-BAEF-2B752A1E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96" y="2549473"/>
            <a:ext cx="6092403" cy="4241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0.005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1799EE-ACAD-47AA-878E-572E6E96A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055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6CF5F1-5795-449B-9D5F-C117B4F4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83514"/>
            <a:ext cx="6096000" cy="4274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99AE43-961D-435B-86A5-5FFECA47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83514"/>
            <a:ext cx="6096000" cy="4292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contra_usa_v2_l4: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configs/new10_contra/contra_usa_v2_l4.py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temperature=0.07;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3A95197-05B5-449A-899C-64A429D0A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4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84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5276FF-6AED-4585-AE4F-CF7B3885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014"/>
            <a:ext cx="6096654" cy="4280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configs/new10_contra/contra_usa_v2_l1.py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temperature=0.03;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8EC993-EA22-4798-8EFF-CF1B4C520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8045CBB-AE65-4B72-AA69-36C1AC31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46" y="2513132"/>
            <a:ext cx="6096654" cy="42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5432C-9203-46C3-AB13-A1567C5F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714"/>
            <a:ext cx="6096000" cy="4281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contra_usa_v2_t2: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configs/new10_contra/contra_usa_v2_22.py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temperature=0.1; wd=1e-4; 3d_proj=None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046960-3FA8-4AA4-A7F0-664E9562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449201" cy="1499898"/>
              </a:xfrm>
              <a:prstGeom prst="rect">
                <a:avLst/>
              </a:prstGeom>
              <a:blipFill>
                <a:blip r:embed="rId3"/>
                <a:stretch>
                  <a:fillRect l="-851" t="-2439" r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F448DF9-3C91-4FBA-A8C3-4D0D6D99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519999"/>
            <a:ext cx="6096001" cy="42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89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4350D-677E-4BF9-82F2-3E726D0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949"/>
            <a:ext cx="6096000" cy="42726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8FF6E-D306-4D26-8E96-EDC9F0A0EC0A}"/>
              </a:ext>
            </a:extLst>
          </p:cNvPr>
          <p:cNvSpPr txBox="1"/>
          <p:nvPr/>
        </p:nvSpPr>
        <p:spPr>
          <a:xfrm>
            <a:off x="259823" y="247646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usa_finetune_v2: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configs/new10_contra/usa_finetune_v2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B818F-B9B4-4E09-8CE0-2FBAA3BE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84161"/>
            <a:ext cx="6096000" cy="4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1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A2765-C049-4B95-B341-4AF05C9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53332"/>
            <a:ext cx="6096000" cy="4261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5805CE-91E3-4E12-A5BA-97D03C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48" y="2605720"/>
            <a:ext cx="6051552" cy="425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configs/new10_contra/vanilla_fusion/baseline_usa_v2.py (SegFusionV3)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A9200-D762-4B67-92CB-C8DEF0C0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4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577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9C62D-B619-43C0-9C8C-1D651738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280"/>
            <a:ext cx="6096476" cy="4265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86D4EC-0912-4290-B08E-D31C1D34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7718780" cy="1222899"/>
              </a:xfrm>
              <a:prstGeom prst="rect">
                <a:avLst/>
              </a:prstGeom>
              <a:blipFill>
                <a:blip r:embed="rId3"/>
                <a:stretch>
                  <a:fillRect l="-711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E8F1B52-3B02-400A-A74C-DFD6A626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592280"/>
            <a:ext cx="6096476" cy="42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19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73C4C4-2EEB-4F81-8589-628F8477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381"/>
            <a:ext cx="6101340" cy="429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baseline_usa_v3_run2: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configs/new10_contra/vanilla_fusion/baseline_usa_v3_run2.py (SegFusionV4)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weight_decay=1e-4</a:t>
                </a:r>
                <a:endParaRPr lang="en-US" altLang="zh-CN" b="0">
                  <a:latin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DFDAD1-DBDD-421F-85FE-9D32874C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8257389" cy="1222899"/>
              </a:xfrm>
              <a:prstGeom prst="rect">
                <a:avLst/>
              </a:prstGeom>
              <a:blipFill>
                <a:blip r:embed="rId3"/>
                <a:stretch>
                  <a:fillRect l="-665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EA8F6F2-009A-4550-A9FB-65EADB5C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40" y="2512667"/>
            <a:ext cx="6090660" cy="42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6D02BE4-34F9-4A8D-B8BE-6872B3960E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5844564"/>
                  </p:ext>
                </p:extLst>
              </p:nvPr>
            </p:nvGraphicFramePr>
            <p:xfrm>
              <a:off x="376562" y="0"/>
              <a:ext cx="8460421" cy="420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295011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170140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contra_usa_wd0;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lam=0.007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2300632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748301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7053307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8740181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4532725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F6D02BE4-34F9-4A8D-B8BE-6872B3960E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5844564"/>
                  </p:ext>
                </p:extLst>
              </p:nvPr>
            </p:nvGraphicFramePr>
            <p:xfrm>
              <a:off x="376562" y="0"/>
              <a:ext cx="8460421" cy="420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105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contra_usa_v2;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wd=0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67.09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9971643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contra_usa_wd0_run2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417014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contra_usa_wd0_l1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same as contra_usa_wd0;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except lam=0.007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230063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baseline_usa_wd0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70.01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49.64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1780666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7483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70533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08740181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453272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693353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0654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AFA53A-C4C1-4558-859F-EC9B671E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03503"/>
            <a:ext cx="6098194" cy="4302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129AE9-D7E1-4E7E-912B-989CE50C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6556"/>
            <a:ext cx="6098194" cy="4259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291B5-A0AA-4C39-ADED-8FC31195ED86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64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4BB9C4-4810-4625-8C4D-7D56A3FB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7453" cy="4244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2D25F7-3782-4AA4-B933-BAD36181FA82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2AB763-B41F-4B4A-B41B-EBEE855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47" y="2541002"/>
            <a:ext cx="6097453" cy="42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6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B666C-9DC5-47AA-BD88-5D708762817A}"/>
              </a:ext>
            </a:extLst>
          </p:cNvPr>
          <p:cNvSpPr txBox="1"/>
          <p:nvPr/>
        </p:nvSpPr>
        <p:spPr>
          <a:xfrm>
            <a:off x="259823" y="247646"/>
            <a:ext cx="6391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single_2d_usa_v2: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configs/new10_contra/vanilla_fusion/single_2d_usa_v2.py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weight_decay=1e-2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BD012C-6350-4BF4-8A94-DDCE1A09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523"/>
            <a:ext cx="6084288" cy="4187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44F43-E691-4C31-9190-F042C01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3130"/>
            <a:ext cx="6113168" cy="43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A3756-F184-4B79-A724-CE94FDDFC61A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weight_decay=1e-4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4EC23-55FE-40AD-A1C7-1CE42E68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3" y="2533404"/>
            <a:ext cx="6220793" cy="429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546662-34A2-43AD-BA54-F1242E1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9118"/>
            <a:ext cx="6095998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AC2212-80FD-4C5C-918F-A5161C0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356"/>
            <a:ext cx="6096000" cy="4247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D9075-AA5D-4631-8892-B12FA93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757"/>
            <a:ext cx="6096000" cy="42388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4164-F5E8-448B-8A96-6EEF20818D26}"/>
              </a:ext>
            </a:extLst>
          </p:cNvPr>
          <p:cNvSpPr txBox="1"/>
          <p:nvPr/>
        </p:nvSpPr>
        <p:spPr>
          <a:xfrm>
            <a:off x="259823" y="247646"/>
            <a:ext cx="6583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configs/new10_contra/vanilla_fusion/single_3d_usa_scn1.py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Input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99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CA94F-75A6-4DF4-89C0-C05C1F2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7799"/>
            <a:ext cx="6096000" cy="42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0AC022-8EBA-4B06-AF96-2FB83928A3A7}"/>
              </a:ext>
            </a:extLst>
          </p:cNvPr>
          <p:cNvSpPr txBox="1"/>
          <p:nvPr/>
        </p:nvSpPr>
        <p:spPr>
          <a:xfrm>
            <a:off x="259823" y="247646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single_3d_usa_scn2: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configs/new10_contra/vanilla_fusion/single_3d_usa_scn2.py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weight_decay=0</a:t>
            </a:r>
            <a:endParaRPr lang="en-US" altLang="zh-CN" b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AA7DD-A71F-49F1-8E20-ED5B49C0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2553391"/>
            <a:ext cx="6013141" cy="4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7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668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ED6ACD-1BAB-48B3-ADD9-BB82B2BF24AA}"/>
              </a:ext>
            </a:extLst>
          </p:cNvPr>
          <p:cNvSpPr txBox="1"/>
          <p:nvPr/>
        </p:nvSpPr>
        <p:spPr>
          <a:xfrm>
            <a:off x="1194595" y="2026303"/>
            <a:ext cx="98028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Sample Input for 3D Network</a:t>
            </a:r>
          </a:p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SegFusionV3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40AD3-D869-4D93-91C1-C2922AB93C8D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1F6364-3BCB-4D7B-9F6C-E96496D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65" y="2173586"/>
            <a:ext cx="6096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pretrain: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configs/new10_contra/contra_usa_pretrain_v0/v1.py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D26FD6-EDC9-4FBC-9F26-3175776E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814412" cy="945900"/>
              </a:xfrm>
              <a:prstGeom prst="rect">
                <a:avLst/>
              </a:prstGeom>
              <a:blipFill>
                <a:blip r:embed="rId3"/>
                <a:stretch>
                  <a:fillRect l="-944" t="-3871" r="-420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EBA5661-91AE-4C50-9F5A-E16F5C4DF592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BDA7B4-1807-4024-9A9B-340FB41A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5" y="2191342"/>
            <a:ext cx="6018679" cy="42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1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092389-96F3-4CF7-8918-0698BBA2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88991"/>
            <a:ext cx="6096000" cy="4269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23A84-F63F-405E-AC17-CF95A031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91"/>
            <a:ext cx="6096000" cy="427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3A846E-BDAE-420F-9FEA-02FA752F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41862"/>
              </p:ext>
            </p:extLst>
          </p:nvPr>
        </p:nvGraphicFramePr>
        <p:xfrm>
          <a:off x="474216" y="689283"/>
          <a:ext cx="5094230" cy="28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0777">
                  <a:extLst>
                    <a:ext uri="{9D8B030D-6E8A-4147-A177-3AD203B41FA5}">
                      <a16:colId xmlns:a16="http://schemas.microsoft.com/office/drawing/2014/main" val="1999588468"/>
                    </a:ext>
                  </a:extLst>
                </a:gridCol>
                <a:gridCol w="1470777">
                  <a:extLst>
                    <a:ext uri="{9D8B030D-6E8A-4147-A177-3AD203B41FA5}">
                      <a16:colId xmlns:a16="http://schemas.microsoft.com/office/drawing/2014/main" val="3684127785"/>
                    </a:ext>
                  </a:extLst>
                </a:gridCol>
                <a:gridCol w="1087015">
                  <a:extLst>
                    <a:ext uri="{9D8B030D-6E8A-4147-A177-3AD203B41FA5}">
                      <a16:colId xmlns:a16="http://schemas.microsoft.com/office/drawing/2014/main" val="1870715876"/>
                    </a:ext>
                  </a:extLst>
                </a:gridCol>
                <a:gridCol w="1065661">
                  <a:extLst>
                    <a:ext uri="{9D8B030D-6E8A-4147-A177-3AD203B41FA5}">
                      <a16:colId xmlns:a16="http://schemas.microsoft.com/office/drawing/2014/main" val="1993155499"/>
                    </a:ext>
                  </a:extLst>
                </a:gridCol>
              </a:tblGrid>
              <a:tr h="2950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Single2D3DV2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12379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4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4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865871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62.38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952917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single_2d_usa_v1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67.22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42.05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955466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single_2d_usa_v2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wd=1e-2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45.65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2431350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single_3d_usa_scn2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58.14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44.20</a:t>
                      </a:r>
                      <a:endParaRPr lang="zh-CN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997864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single_3d_usa_scn1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 (Single2D3D)</a:t>
                      </a:r>
                      <a:endParaRPr lang="zh-CN" altLang="en-US" sz="1200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39.84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31.13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828607"/>
                  </a:ext>
                </a:extLst>
              </a:tr>
              <a:tr h="295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single_3d_usa_scn0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55.47</a:t>
                      </a:r>
                      <a:endParaRPr lang="zh-CN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42.22</a:t>
                      </a:r>
                      <a:endParaRPr lang="zh-CN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19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161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7CD21-8AFE-4B4E-A903-271356EA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" y="2608362"/>
            <a:ext cx="6084574" cy="4249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5AF99-867D-4887-878E-B6D9F83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2046"/>
            <a:ext cx="6084574" cy="4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3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usa_fintune_v0_w2: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configs/new10_contra/usa_fintune_v0_w2.py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AEC5D4-B5F6-4CB0-978C-0341049B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160387" cy="945900"/>
              </a:xfrm>
              <a:prstGeom prst="rect">
                <a:avLst/>
              </a:prstGeom>
              <a:blipFill>
                <a:blip r:embed="rId2"/>
                <a:stretch>
                  <a:fillRect l="-1064" t="-3871" r="-23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8ECA28-8C6F-413F-B39D-09D8BE410D85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F507F4-6B71-4174-8AF6-EE25A7E5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5647"/>
            <a:ext cx="6096472" cy="42923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BB8B1-8DD0-4C45-AA9B-046427FC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25" y="2612242"/>
            <a:ext cx="6096473" cy="4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23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9FB06B-F9A8-47AD-A30D-386B5017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60" y="2692142"/>
            <a:ext cx="5480621" cy="386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B5F0E4-EA9A-4FFE-B9BA-2322535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3" y="2692142"/>
            <a:ext cx="5521847" cy="3860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configs/new10_contra/usa_fintune_v1.py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8289D1-974C-4F6A-A84A-8B2231F9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4762842" cy="945900"/>
              </a:xfrm>
              <a:prstGeom prst="rect">
                <a:avLst/>
              </a:prstGeom>
              <a:blipFill>
                <a:blip r:embed="rId4"/>
                <a:stretch>
                  <a:fillRect l="-1152" t="-3871" r="-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8BBAF4-1637-4403-B3D1-0B5160D2C919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95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88AEC9-7DC1-406C-89AB-A5BF762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" y="2796465"/>
            <a:ext cx="5587800" cy="3868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configs/new10_contra/contra_usa_v0.py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0.01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𝑠𝑟𝑐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EB4AE1-EC8D-45BF-8BB9-252EEBD1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91558" cy="1222899"/>
              </a:xfrm>
              <a:prstGeom prst="rect">
                <a:avLst/>
              </a:prstGeom>
              <a:blipFill>
                <a:blip r:embed="rId3"/>
                <a:stretch>
                  <a:fillRect l="-965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7F56E76-E2AB-4DE5-8265-4F750D57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9" y="2796465"/>
            <a:ext cx="5587800" cy="3905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91E3B-09F9-4696-A47B-286D26B4CEFC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4C889-FC7A-47C9-BCE9-0468D68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70"/>
            <a:ext cx="6095096" cy="422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8A09E-4C25-4635-9606-08EF38DD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76870"/>
            <a:ext cx="6044529" cy="4229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693845-EBDF-42A8-AF0D-7F05979AFCC6}"/>
              </a:ext>
            </a:extLst>
          </p:cNvPr>
          <p:cNvSpPr txBox="1"/>
          <p:nvPr/>
        </p:nvSpPr>
        <p:spPr>
          <a:xfrm>
            <a:off x="259823" y="247646"/>
            <a:ext cx="5634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configs/new10_contra/usa_fintune_freeze_v0.py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2A3A4C-83AB-4F73-93CC-EA9DA1DB9690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15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9D6109-08C1-4DE0-BC0D-7EA4CAC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647"/>
            <a:ext cx="6092510" cy="422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3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0F06F1-A931-40D6-A718-B2C50997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90" y="2565647"/>
            <a:ext cx="6092510" cy="423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E3DCF-5B11-4E9F-AC51-2E6019ED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85" y="184930"/>
            <a:ext cx="3781887" cy="2303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20569D-E767-4C10-94ED-11BEC53D4115}"/>
              </a:ext>
            </a:extLst>
          </p:cNvPr>
          <p:cNvSpPr/>
          <p:nvPr/>
        </p:nvSpPr>
        <p:spPr>
          <a:xfrm>
            <a:off x="6773662" y="603681"/>
            <a:ext cx="35688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FCD3F-9DC4-4C67-9CF4-FAD21D04DB4B}"/>
              </a:ext>
            </a:extLst>
          </p:cNvPr>
          <p:cNvCxnSpPr/>
          <p:nvPr/>
        </p:nvCxnSpPr>
        <p:spPr>
          <a:xfrm>
            <a:off x="6773662" y="1136341"/>
            <a:ext cx="3568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baseline_usa_v1: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configs/new10_contra/vanilla_fusion/baseline_usa_v1.py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AFC72-C974-4E05-A897-9A111F42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250429" cy="945900"/>
              </a:xfrm>
              <a:prstGeom prst="rect">
                <a:avLst/>
              </a:prstGeom>
              <a:blipFill>
                <a:blip r:embed="rId2"/>
                <a:stretch>
                  <a:fillRect l="-878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DA3EE04-A6B0-416E-A0F3-557D92ECAA87}"/>
              </a:ext>
            </a:extLst>
          </p:cNvPr>
          <p:cNvSpPr txBox="1"/>
          <p:nvPr/>
        </p:nvSpPr>
        <p:spPr>
          <a:xfrm>
            <a:off x="9726838" y="0"/>
            <a:ext cx="24651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new class set(11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8C4D9-163A-4775-B030-9F3A5F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7084"/>
            <a:ext cx="6096000" cy="431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926AB-44C9-4A3D-9FA2-A20746C0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696"/>
            <a:ext cx="6096000" cy="42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97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6A742-4E78-49A5-83DB-2A89C432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747"/>
            <a:ext cx="6027703" cy="4188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7E01B-B1C2-47D4-A457-783EF17B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" y="2514746"/>
            <a:ext cx="5959933" cy="4188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usa_fintune_v0_w0: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configs/fusion_consis/pretrain/usa_fintune_v0_w0.py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5094C5-4B5A-4086-9398-16F92F3E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6019597" cy="945900"/>
              </a:xfrm>
              <a:prstGeom prst="rect">
                <a:avLst/>
              </a:prstGeom>
              <a:blipFill>
                <a:blip r:embed="rId4"/>
                <a:stretch>
                  <a:fillRect l="-912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2262EB5-BC30-4698-AEBE-56A3F0718EB6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50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1786558-2E75-4436-8A0C-43DFC530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" y="2498067"/>
            <a:ext cx="5932226" cy="4150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21EDB4-3D45-4B20-A177-14218C1C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8067"/>
            <a:ext cx="5932226" cy="4154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usa_fintune_v0: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configs/fusion_consis/pretrain/usa_fintune_v0.py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ine-tune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7EAC70-DE67-487E-9EAD-47429E16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622052" cy="945900"/>
              </a:xfrm>
              <a:prstGeom prst="rect">
                <a:avLst/>
              </a:prstGeom>
              <a:blipFill>
                <a:blip r:embed="rId4"/>
                <a:stretch>
                  <a:fillRect l="-976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28A8BE-538C-443B-8A26-26594375B947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D1E4B08-3264-42ED-9269-8DE6A4A8E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36997"/>
              </p:ext>
            </p:extLst>
          </p:nvPr>
        </p:nvGraphicFramePr>
        <p:xfrm>
          <a:off x="0" y="0"/>
          <a:ext cx="8460421" cy="615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412">
                  <a:extLst>
                    <a:ext uri="{9D8B030D-6E8A-4147-A177-3AD203B41FA5}">
                      <a16:colId xmlns:a16="http://schemas.microsoft.com/office/drawing/2014/main" val="233199443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val="3721058064"/>
                    </a:ext>
                  </a:extLst>
                </a:gridCol>
                <a:gridCol w="1400852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  <a:gridCol w="1373333">
                  <a:extLst>
                    <a:ext uri="{9D8B030D-6E8A-4147-A177-3AD203B41FA5}">
                      <a16:colId xmlns:a16="http://schemas.microsoft.com/office/drawing/2014/main" val="8521899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 Fine-tune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contrastive loss ablation study 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single source domain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4169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Target_test</a:t>
                      </a:r>
                    </a:p>
                    <a:p>
                      <a:pPr algn="ctr"/>
                      <a:r>
                        <a:rPr lang="en-US" altLang="zh-CN" sz="1800" b="1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(mIOU)</a:t>
                      </a:r>
                      <a:endParaRPr lang="zh-CN" altLang="en-US" sz="1800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0">
                <a:tc rowSpan="1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contra_usa_pretrain_v2</a:t>
                      </a:r>
                    </a:p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(32 epochs)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finished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898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usa_finetune_v2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65.59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18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class set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classes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background + </a:t>
                      </a:r>
                    </a:p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ignore)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src_contrast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422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wd=1e-4,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17831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66.25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8452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src_usa_finetune_v0_w1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02007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baseline_usa_v3_run2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wd=1e-4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65.72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45.33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9349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4308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src_usa_pretrain_v1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lam_contra=1.0,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t=0.07, wd=0, 3d_proj=None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  <a:tr h="346008">
                <a:tc vMerge="1">
                  <a:txBody>
                    <a:bodyPr/>
                    <a:lstStyle/>
                    <a:p>
                      <a:pPr algn="ctr"/>
                      <a:endParaRPr lang="zh-CN" altLang="en-US" u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src_usa_finetune_v1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8210028"/>
                  </a:ext>
                </a:extLst>
              </a:tr>
              <a:tr h="295011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baseline_usa_wd0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wd=0</a:t>
                      </a:r>
                      <a:endParaRPr lang="zh-C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70.01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49.64</a:t>
                      </a:r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1020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4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73BE3-E4F8-4303-ABE1-CB8A1846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831"/>
            <a:ext cx="5987080" cy="4232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2BFDD-DA49-4432-8F81-98086FE6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169"/>
            <a:ext cx="6096000" cy="4281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FF2429-3232-47F3-9933-8B24DCF40B81}"/>
              </a:ext>
            </a:extLst>
          </p:cNvPr>
          <p:cNvSpPr txBox="1"/>
          <p:nvPr/>
        </p:nvSpPr>
        <p:spPr>
          <a:xfrm>
            <a:off x="259823" y="247646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usa_fintune_freeze_v0: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configs/fusion_consis/pretrain/usa_fintune_freeze_v0.py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freeze backbone when fine-tune; only train fc head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278578-F4AB-4F1D-882A-B998B3DC5968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77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6A582-A468-49B1-8805-CE0058C9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16" y="2512381"/>
            <a:ext cx="6092384" cy="4273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C4710F-E548-48B5-BF19-24B20C5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3491"/>
            <a:ext cx="6099615" cy="417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/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configs/fusion_consis/xmuda/baseline2_usa.py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en-US" altLang="zh-CN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C7FE0A-1FB9-4493-912A-DF809457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3" y="247646"/>
                <a:ext cx="5288627" cy="945900"/>
              </a:xfrm>
              <a:prstGeom prst="rect">
                <a:avLst/>
              </a:prstGeom>
              <a:blipFill>
                <a:blip r:embed="rId4"/>
                <a:stretch>
                  <a:fillRect l="-1038" t="-3871" r="-23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A17B56F-72F6-4E81-BD13-0577A0E2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74" y="547935"/>
            <a:ext cx="3961905" cy="1628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4F148-EB23-4736-86F7-0BCA0101CAF3}"/>
              </a:ext>
            </a:extLst>
          </p:cNvPr>
          <p:cNvSpPr txBox="1"/>
          <p:nvPr/>
        </p:nvSpPr>
        <p:spPr>
          <a:xfrm>
            <a:off x="9564358" y="0"/>
            <a:ext cx="262764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set(5 classes)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719EC9-30C9-4A43-BBA5-2DFAFCF7CFE8}"/>
              </a:ext>
            </a:extLst>
          </p:cNvPr>
          <p:cNvSpPr txBox="1"/>
          <p:nvPr/>
        </p:nvSpPr>
        <p:spPr>
          <a:xfrm>
            <a:off x="417251" y="391898"/>
            <a:ext cx="7542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04/22/2021 meet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draw backbone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images and contraints inbetween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contraints(contrast) at different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correspondence(predict point position on heatmap)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Dense Contrastive Learning for Self-Supervised Visual Pre-Training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AE23E-CAFF-4167-BD8D-544195DB275D}"/>
              </a:ext>
            </a:extLst>
          </p:cNvPr>
          <p:cNvSpPr txBox="1"/>
          <p:nvPr/>
        </p:nvSpPr>
        <p:spPr>
          <a:xfrm>
            <a:off x="417251" y="3228946"/>
            <a:ext cx="851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04/25~27/2021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new10_contra/vanilla_fusion/single_3d_* (single_2d_3d_v2.py test code bug)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new10_contra/vanilla_fusion/baseline_v3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E78B3-7FC6-4D70-9245-614AC49FB785}"/>
              </a:ext>
            </a:extLst>
          </p:cNvPr>
          <p:cNvSpPr txBox="1"/>
          <p:nvPr/>
        </p:nvSpPr>
        <p:spPr>
          <a:xfrm>
            <a:off x="417251" y="2413337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04/23~24/2021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UNetSCNManual code; UNetSCN, UNetResNet34 structure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6B1981-BA40-45EC-98B4-F8573BC2DF1D}"/>
              </a:ext>
            </a:extLst>
          </p:cNvPr>
          <p:cNvSpPr txBox="1"/>
          <p:nvPr/>
        </p:nvSpPr>
        <p:spPr>
          <a:xfrm>
            <a:off x="417251" y="4742555"/>
            <a:ext cx="6292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04/28/2021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new10_contra/contra_usa_pretrain_v2, usa_finetune_v2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new10_contra/contra_usa_v3, contra_usa_v4</a:t>
            </a:r>
          </a:p>
        </p:txBody>
      </p:sp>
    </p:spTree>
    <p:extLst>
      <p:ext uri="{BB962C8B-B14F-4D97-AF65-F5344CB8AC3E}">
        <p14:creationId xmlns:p14="http://schemas.microsoft.com/office/powerpoint/2010/main" val="131583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C9B48A-7269-4549-B0E7-A1B38DAB6E8E}"/>
              </a:ext>
            </a:extLst>
          </p:cNvPr>
          <p:cNvSpPr txBox="1"/>
          <p:nvPr/>
        </p:nvSpPr>
        <p:spPr>
          <a:xfrm>
            <a:off x="417251" y="346229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04/10~13/2021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xMuda class set / new class set pre-train &amp; fine-tune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54B106-FDCC-4D20-99F9-5B2DA5B31733}"/>
              </a:ext>
            </a:extLst>
          </p:cNvPr>
          <p:cNvSpPr txBox="1"/>
          <p:nvPr/>
        </p:nvSpPr>
        <p:spPr>
          <a:xfrm>
            <a:off x="417251" y="1071870"/>
            <a:ext cx="3746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04/15/2021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23364-2486-4646-BAF9-B1B5F3EFF7C6}"/>
              </a:ext>
            </a:extLst>
          </p:cNvPr>
          <p:cNvSpPr txBox="1"/>
          <p:nvPr/>
        </p:nvSpPr>
        <p:spPr>
          <a:xfrm>
            <a:off x="6767004" y="1996514"/>
            <a:ext cx="5777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more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contrast head; temperature (0.01 0.1 1 10 100)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fusion </a:t>
            </a:r>
            <a:r>
              <a:rPr lang="en-US" altLang="zh-CN"/>
              <a:t>at different stage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3D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BF71F-2FC5-417D-968C-F14E544C96D5}"/>
              </a:ext>
            </a:extLst>
          </p:cNvPr>
          <p:cNvSpPr txBox="1"/>
          <p:nvPr/>
        </p:nvSpPr>
        <p:spPr>
          <a:xfrm>
            <a:off x="417251" y="2105288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04/17~21/2021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new10_contra/contra_usa_v1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new10_contra/usa_finetune_v0_w1/w2</a:t>
            </a:r>
          </a:p>
        </p:txBody>
      </p:sp>
    </p:spTree>
    <p:extLst>
      <p:ext uri="{BB962C8B-B14F-4D97-AF65-F5344CB8AC3E}">
        <p14:creationId xmlns:p14="http://schemas.microsoft.com/office/powerpoint/2010/main" val="419744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368383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fintune</a:t>
                          </a:r>
                          <a:r>
                            <a:rPr lang="en-US" altLang="zh-CN" sz="1400" b="0"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0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+0.01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𝑠𝑟𝑐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𝑡𝑔𝑡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_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𝑐𝑜𝑛𝑡𝑟𝑎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fintune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0" smtClean="0"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𝐿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295011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C8076117-68D1-4DD0-AFBE-B687EC688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095811"/>
                  </p:ext>
                </p:extLst>
              </p:nvPr>
            </p:nvGraphicFramePr>
            <p:xfrm>
              <a:off x="0" y="0"/>
              <a:ext cx="8460421" cy="6492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331994431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158983323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21058064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981907334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85218997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Pre-train Fine-tune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contrastive loss ablation study </a:t>
                          </a:r>
                        </a:p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on single source domain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93416946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3216606"/>
                      </a:ext>
                    </a:extLst>
                  </a:tr>
                  <a:tr h="457200">
                    <a:tc row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xMuda class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background)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210667" r="-146945" b="-1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58.47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980681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usa_fintune_v0_w0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81967" r="-146945" b="-1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69.11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58.94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539050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24.53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19.79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5097467"/>
                      </a:ext>
                    </a:extLst>
                  </a:tr>
                  <a:tr h="440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68.01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63.74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29429579"/>
                      </a:ext>
                    </a:extLst>
                  </a:tr>
                  <a:tr h="773367">
                    <a:tc rowSpan="9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347244" r="-146945" b="-4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00389812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011816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021311" r="-146945" b="-6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44.88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31.48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64223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121311" r="-146945" b="-5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45.53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31.62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71783190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usa_finetune_v0_w2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(32 ep)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993333" r="-146945" b="-3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45.20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30.65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784522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usa_finetune_v1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643" t="-1344262" r="-146945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44.57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30.85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9934936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usa_finetune_freeze_v0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(12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freeze backbone</a:t>
                          </a:r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11.50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9.78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5515436"/>
                      </a:ext>
                    </a:extLst>
                  </a:tr>
                  <a:tr h="34600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821002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41020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818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contra_usa:</a:t>
                          </a:r>
                          <a:r>
                            <a:rPr lang="en-US" altLang="zh-CN" sz="1800" baseline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𝑠𝑒𝑔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+0.01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𝑠𝑟𝑐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𝑡𝑔𝑡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𝑐𝑜𝑛𝑡𝑟𝑎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8D3B84FE-2C4D-4177-98F7-AC556819C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967066"/>
                  </p:ext>
                </p:extLst>
              </p:nvPr>
            </p:nvGraphicFramePr>
            <p:xfrm>
              <a:off x="376562" y="0"/>
              <a:ext cx="8460421" cy="286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95412">
                      <a:extLst>
                        <a:ext uri="{9D8B030D-6E8A-4147-A177-3AD203B41FA5}">
                          <a16:colId xmlns:a16="http://schemas.microsoft.com/office/drawing/2014/main" val="2136647058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2226406464"/>
                        </a:ext>
                      </a:extLst>
                    </a:gridCol>
                    <a:gridCol w="1895412">
                      <a:extLst>
                        <a:ext uri="{9D8B030D-6E8A-4147-A177-3AD203B41FA5}">
                          <a16:colId xmlns:a16="http://schemas.microsoft.com/office/drawing/2014/main" val="3738360507"/>
                        </a:ext>
                      </a:extLst>
                    </a:gridCol>
                    <a:gridCol w="1400852">
                      <a:extLst>
                        <a:ext uri="{9D8B030D-6E8A-4147-A177-3AD203B41FA5}">
                          <a16:colId xmlns:a16="http://schemas.microsoft.com/office/drawing/2014/main" val="3477706143"/>
                        </a:ext>
                      </a:extLst>
                    </a:gridCol>
                    <a:gridCol w="1373333">
                      <a:extLst>
                        <a:ext uri="{9D8B030D-6E8A-4147-A177-3AD203B41FA5}">
                          <a16:colId xmlns:a16="http://schemas.microsoft.com/office/drawing/2014/main" val="1984789073"/>
                        </a:ext>
                      </a:extLst>
                    </a:gridCol>
                  </a:tblGrid>
                  <a:tr h="365760">
                    <a:tc gridSpan="5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" t="-11667" r="-144" b="-70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4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1121531"/>
                      </a:ext>
                    </a:extLst>
                  </a:tr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Configs</a:t>
                          </a:r>
                          <a:endParaRPr lang="zh-CN" altLang="en-US" sz="18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Source_test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Target_test</a:t>
                          </a:r>
                        </a:p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(mIOU)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030924"/>
                      </a:ext>
                    </a:extLst>
                  </a:tr>
                  <a:tr h="457200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New class set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 classes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background + </a:t>
                          </a:r>
                        </a:p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ignore)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contra_usa_v0</a:t>
                          </a: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t=0.1; wd=1e-2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43.76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7732078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baseline_usa_v0</a:t>
                          </a:r>
                        </a:p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(24 epochs)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43.98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31.36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7937218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baseline_usa_v1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46.17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15801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contra_usa_v1</a:t>
                          </a:r>
                          <a:endParaRPr lang="zh-CN" alt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t=0.07; wd=1e-4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66.12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47.06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324088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baseline_usa_v2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u="non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wd=1e-4</a:t>
                          </a:r>
                          <a:endParaRPr lang="zh-CN" altLang="en-US" sz="1200" u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64.97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45.19</a:t>
                          </a:r>
                          <a:endParaRPr lang="zh-CN" altLang="en-US" sz="16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5225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29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3755</TotalTime>
  <Words>2736</Words>
  <Application>Microsoft Office PowerPoint</Application>
  <PresentationFormat>宽屏</PresentationFormat>
  <Paragraphs>457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628</cp:revision>
  <dcterms:created xsi:type="dcterms:W3CDTF">2020-11-13T13:05:14Z</dcterms:created>
  <dcterms:modified xsi:type="dcterms:W3CDTF">2021-05-05T02:17:17Z</dcterms:modified>
</cp:coreProperties>
</file>